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71" r:id="rId2"/>
    <p:sldId id="348" r:id="rId3"/>
    <p:sldId id="370" r:id="rId4"/>
  </p:sldIdLst>
  <p:sldSz cx="10693400" cy="7561263"/>
  <p:notesSz cx="6761163" cy="9942513"/>
  <p:defaultTextStyle>
    <a:defPPr>
      <a:defRPr lang="zh-CN"/>
    </a:defPPr>
    <a:lvl1pPr marL="0" algn="l" defTabSz="914343" rtl="0" eaLnBrk="1" latinLnBrk="0" hangingPunct="1">
      <a:defRPr sz="1900" kern="1200">
        <a:solidFill>
          <a:schemeClr val="tx1"/>
        </a:solidFill>
        <a:latin typeface="+mn-lt"/>
        <a:ea typeface="+mn-ea"/>
        <a:cs typeface="+mn-cs"/>
      </a:defRPr>
    </a:lvl1pPr>
    <a:lvl2pPr marL="457171" algn="l" defTabSz="914343" rtl="0" eaLnBrk="1" latinLnBrk="0" hangingPunct="1">
      <a:defRPr sz="1900" kern="1200">
        <a:solidFill>
          <a:schemeClr val="tx1"/>
        </a:solidFill>
        <a:latin typeface="+mn-lt"/>
        <a:ea typeface="+mn-ea"/>
        <a:cs typeface="+mn-cs"/>
      </a:defRPr>
    </a:lvl2pPr>
    <a:lvl3pPr marL="914343" algn="l" defTabSz="914343" rtl="0" eaLnBrk="1" latinLnBrk="0" hangingPunct="1">
      <a:defRPr sz="1900" kern="1200">
        <a:solidFill>
          <a:schemeClr val="tx1"/>
        </a:solidFill>
        <a:latin typeface="+mn-lt"/>
        <a:ea typeface="+mn-ea"/>
        <a:cs typeface="+mn-cs"/>
      </a:defRPr>
    </a:lvl3pPr>
    <a:lvl4pPr marL="1371513" algn="l" defTabSz="914343" rtl="0" eaLnBrk="1" latinLnBrk="0" hangingPunct="1">
      <a:defRPr sz="1900" kern="1200">
        <a:solidFill>
          <a:schemeClr val="tx1"/>
        </a:solidFill>
        <a:latin typeface="+mn-lt"/>
        <a:ea typeface="+mn-ea"/>
        <a:cs typeface="+mn-cs"/>
      </a:defRPr>
    </a:lvl4pPr>
    <a:lvl5pPr marL="1828685" algn="l" defTabSz="914343" rtl="0" eaLnBrk="1" latinLnBrk="0" hangingPunct="1">
      <a:defRPr sz="1900" kern="1200">
        <a:solidFill>
          <a:schemeClr val="tx1"/>
        </a:solidFill>
        <a:latin typeface="+mn-lt"/>
        <a:ea typeface="+mn-ea"/>
        <a:cs typeface="+mn-cs"/>
      </a:defRPr>
    </a:lvl5pPr>
    <a:lvl6pPr marL="2285856" algn="l" defTabSz="914343" rtl="0" eaLnBrk="1" latinLnBrk="0" hangingPunct="1">
      <a:defRPr sz="1900" kern="1200">
        <a:solidFill>
          <a:schemeClr val="tx1"/>
        </a:solidFill>
        <a:latin typeface="+mn-lt"/>
        <a:ea typeface="+mn-ea"/>
        <a:cs typeface="+mn-cs"/>
      </a:defRPr>
    </a:lvl6pPr>
    <a:lvl7pPr marL="2743027" algn="l" defTabSz="914343" rtl="0" eaLnBrk="1" latinLnBrk="0" hangingPunct="1">
      <a:defRPr sz="1900" kern="1200">
        <a:solidFill>
          <a:schemeClr val="tx1"/>
        </a:solidFill>
        <a:latin typeface="+mn-lt"/>
        <a:ea typeface="+mn-ea"/>
        <a:cs typeface="+mn-cs"/>
      </a:defRPr>
    </a:lvl7pPr>
    <a:lvl8pPr marL="3200198" algn="l" defTabSz="914343" rtl="0" eaLnBrk="1" latinLnBrk="0" hangingPunct="1">
      <a:defRPr sz="1900" kern="1200">
        <a:solidFill>
          <a:schemeClr val="tx1"/>
        </a:solidFill>
        <a:latin typeface="+mn-lt"/>
        <a:ea typeface="+mn-ea"/>
        <a:cs typeface="+mn-cs"/>
      </a:defRPr>
    </a:lvl8pPr>
    <a:lvl9pPr marL="3657369" algn="l" defTabSz="91434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382">
          <p15:clr>
            <a:srgbClr val="A4A3A4"/>
          </p15:clr>
        </p15:guide>
        <p15:guide id="4"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E94"/>
    <a:srgbClr val="CC00CC"/>
    <a:srgbClr val="780262"/>
    <a:srgbClr val="9E480E"/>
    <a:srgbClr val="FF00FF"/>
    <a:srgbClr val="FFFFCC"/>
    <a:srgbClr val="FFCCFF"/>
    <a:srgbClr val="CCFFFF"/>
    <a:srgbClr val="FF66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4660"/>
  </p:normalViewPr>
  <p:slideViewPr>
    <p:cSldViewPr snapToGrid="0">
      <p:cViewPr varScale="1">
        <p:scale>
          <a:sx n="116" d="100"/>
          <a:sy n="116" d="100"/>
        </p:scale>
        <p:origin x="1212" y="114"/>
      </p:cViewPr>
      <p:guideLst>
        <p:guide orient="horz" pos="2160"/>
        <p:guide pos="3840"/>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43EB5771-5AF1-4149-8665-6C99E3CE1C5E}" type="datetimeFigureOut">
              <a:rPr lang="zh-CN" altLang="en-US" smtClean="0"/>
              <a:t>2018-06-11</a:t>
            </a:fld>
            <a:endParaRPr lang="zh-CN" altLang="en-US"/>
          </a:p>
        </p:txBody>
      </p:sp>
      <p:sp>
        <p:nvSpPr>
          <p:cNvPr id="4" name="幻灯片图像占位符 3"/>
          <p:cNvSpPr>
            <a:spLocks noGrp="1" noRot="1" noChangeAspect="1"/>
          </p:cNvSpPr>
          <p:nvPr>
            <p:ph type="sldImg" idx="2"/>
          </p:nvPr>
        </p:nvSpPr>
        <p:spPr>
          <a:xfrm>
            <a:off x="1008063" y="1243013"/>
            <a:ext cx="47450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4EE95084-4EF5-4961-917F-47569EF50704}" type="slidenum">
              <a:rPr lang="zh-CN" altLang="en-US" smtClean="0"/>
              <a:t>‹#›</a:t>
            </a:fld>
            <a:endParaRPr lang="zh-CN" altLang="en-US"/>
          </a:p>
        </p:txBody>
      </p:sp>
    </p:spTree>
    <p:extLst>
      <p:ext uri="{BB962C8B-B14F-4D97-AF65-F5344CB8AC3E}">
        <p14:creationId xmlns:p14="http://schemas.microsoft.com/office/powerpoint/2010/main" val="3606977352"/>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mn-lt"/>
        <a:ea typeface="+mn-ea"/>
        <a:cs typeface="+mn-cs"/>
      </a:defRPr>
    </a:lvl1pPr>
    <a:lvl2pPr marL="457171" algn="l" defTabSz="914343" rtl="0" eaLnBrk="1" latinLnBrk="0" hangingPunct="1">
      <a:defRPr sz="1200" kern="1200">
        <a:solidFill>
          <a:schemeClr val="tx1"/>
        </a:solidFill>
        <a:latin typeface="+mn-lt"/>
        <a:ea typeface="+mn-ea"/>
        <a:cs typeface="+mn-cs"/>
      </a:defRPr>
    </a:lvl2pPr>
    <a:lvl3pPr marL="914343" algn="l" defTabSz="914343" rtl="0" eaLnBrk="1" latinLnBrk="0" hangingPunct="1">
      <a:defRPr sz="1200" kern="1200">
        <a:solidFill>
          <a:schemeClr val="tx1"/>
        </a:solidFill>
        <a:latin typeface="+mn-lt"/>
        <a:ea typeface="+mn-ea"/>
        <a:cs typeface="+mn-cs"/>
      </a:defRPr>
    </a:lvl3pPr>
    <a:lvl4pPr marL="1371513" algn="l" defTabSz="914343" rtl="0" eaLnBrk="1" latinLnBrk="0" hangingPunct="1">
      <a:defRPr sz="1200" kern="1200">
        <a:solidFill>
          <a:schemeClr val="tx1"/>
        </a:solidFill>
        <a:latin typeface="+mn-lt"/>
        <a:ea typeface="+mn-ea"/>
        <a:cs typeface="+mn-cs"/>
      </a:defRPr>
    </a:lvl4pPr>
    <a:lvl5pPr marL="1828685" algn="l" defTabSz="914343" rtl="0" eaLnBrk="1" latinLnBrk="0" hangingPunct="1">
      <a:defRPr sz="1200" kern="1200">
        <a:solidFill>
          <a:schemeClr val="tx1"/>
        </a:solidFill>
        <a:latin typeface="+mn-lt"/>
        <a:ea typeface="+mn-ea"/>
        <a:cs typeface="+mn-cs"/>
      </a:defRPr>
    </a:lvl5pPr>
    <a:lvl6pPr marL="2285856" algn="l" defTabSz="914343" rtl="0" eaLnBrk="1" latinLnBrk="0" hangingPunct="1">
      <a:defRPr sz="1200" kern="1200">
        <a:solidFill>
          <a:schemeClr val="tx1"/>
        </a:solidFill>
        <a:latin typeface="+mn-lt"/>
        <a:ea typeface="+mn-ea"/>
        <a:cs typeface="+mn-cs"/>
      </a:defRPr>
    </a:lvl6pPr>
    <a:lvl7pPr marL="2743027" algn="l" defTabSz="914343" rtl="0" eaLnBrk="1" latinLnBrk="0" hangingPunct="1">
      <a:defRPr sz="1200" kern="1200">
        <a:solidFill>
          <a:schemeClr val="tx1"/>
        </a:solidFill>
        <a:latin typeface="+mn-lt"/>
        <a:ea typeface="+mn-ea"/>
        <a:cs typeface="+mn-cs"/>
      </a:defRPr>
    </a:lvl7pPr>
    <a:lvl8pPr marL="3200198" algn="l" defTabSz="914343" rtl="0" eaLnBrk="1" latinLnBrk="0" hangingPunct="1">
      <a:defRPr sz="1200" kern="1200">
        <a:solidFill>
          <a:schemeClr val="tx1"/>
        </a:solidFill>
        <a:latin typeface="+mn-lt"/>
        <a:ea typeface="+mn-ea"/>
        <a:cs typeface="+mn-cs"/>
      </a:defRPr>
    </a:lvl8pPr>
    <a:lvl9pPr marL="3657369" algn="l" defTabSz="91434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36675" y="1237457"/>
            <a:ext cx="8020050" cy="263244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36675" y="3971414"/>
            <a:ext cx="8020050" cy="1825554"/>
          </a:xfrm>
        </p:spPr>
        <p:txBody>
          <a:bodyPr/>
          <a:lstStyle>
            <a:lvl1pPr marL="0" indent="0" algn="ctr">
              <a:buNone/>
              <a:defRPr sz="2400"/>
            </a:lvl1pPr>
            <a:lvl2pPr marL="457171" indent="0" algn="ctr">
              <a:buNone/>
              <a:defRPr sz="2000"/>
            </a:lvl2pPr>
            <a:lvl3pPr marL="914343" indent="0" algn="ctr">
              <a:buNone/>
              <a:defRPr sz="1900"/>
            </a:lvl3pPr>
            <a:lvl4pPr marL="1371513" indent="0" algn="ctr">
              <a:buNone/>
              <a:defRPr sz="1600"/>
            </a:lvl4pPr>
            <a:lvl5pPr marL="1828685" indent="0" algn="ctr">
              <a:buNone/>
              <a:defRPr sz="1600"/>
            </a:lvl5pPr>
            <a:lvl6pPr marL="2285856" indent="0" algn="ctr">
              <a:buNone/>
              <a:defRPr sz="1600"/>
            </a:lvl6pPr>
            <a:lvl7pPr marL="2743027" indent="0" algn="ctr">
              <a:buNone/>
              <a:defRPr sz="1600"/>
            </a:lvl7pPr>
            <a:lvl8pPr marL="3200198" indent="0" algn="ctr">
              <a:buNone/>
              <a:defRPr sz="1600"/>
            </a:lvl8pPr>
            <a:lvl9pPr marL="365736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269356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404442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52467" y="402567"/>
            <a:ext cx="2305764" cy="640782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35174" y="402567"/>
            <a:ext cx="6783626" cy="640782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325975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417036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9603" y="1885074"/>
            <a:ext cx="9223058" cy="3145275"/>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9603" y="5060104"/>
            <a:ext cx="9223058" cy="1654026"/>
          </a:xfrm>
        </p:spPr>
        <p:txBody>
          <a:bodyPr/>
          <a:lstStyle>
            <a:lvl1pPr marL="0" indent="0">
              <a:buNone/>
              <a:defRPr sz="2400">
                <a:solidFill>
                  <a:schemeClr val="tx1">
                    <a:tint val="75000"/>
                  </a:schemeClr>
                </a:solidFill>
              </a:defRPr>
            </a:lvl1pPr>
            <a:lvl2pPr marL="457171" indent="0">
              <a:buNone/>
              <a:defRPr sz="2000">
                <a:solidFill>
                  <a:schemeClr val="tx1">
                    <a:tint val="75000"/>
                  </a:schemeClr>
                </a:solidFill>
              </a:defRPr>
            </a:lvl2pPr>
            <a:lvl3pPr marL="914343" indent="0">
              <a:buNone/>
              <a:defRPr sz="1900">
                <a:solidFill>
                  <a:schemeClr val="tx1">
                    <a:tint val="75000"/>
                  </a:schemeClr>
                </a:solidFill>
              </a:defRPr>
            </a:lvl3pPr>
            <a:lvl4pPr marL="1371513" indent="0">
              <a:buNone/>
              <a:defRPr sz="1600">
                <a:solidFill>
                  <a:schemeClr val="tx1">
                    <a:tint val="75000"/>
                  </a:schemeClr>
                </a:solidFill>
              </a:defRPr>
            </a:lvl4pPr>
            <a:lvl5pPr marL="1828685" indent="0">
              <a:buNone/>
              <a:defRPr sz="1600">
                <a:solidFill>
                  <a:schemeClr val="tx1">
                    <a:tint val="75000"/>
                  </a:schemeClr>
                </a:solidFill>
              </a:defRPr>
            </a:lvl5pPr>
            <a:lvl6pPr marL="2285856" indent="0">
              <a:buNone/>
              <a:defRPr sz="1600">
                <a:solidFill>
                  <a:schemeClr val="tx1">
                    <a:tint val="75000"/>
                  </a:schemeClr>
                </a:solidFill>
              </a:defRPr>
            </a:lvl6pPr>
            <a:lvl7pPr marL="2743027" indent="0">
              <a:buNone/>
              <a:defRPr sz="1600">
                <a:solidFill>
                  <a:schemeClr val="tx1">
                    <a:tint val="75000"/>
                  </a:schemeClr>
                </a:solidFill>
              </a:defRPr>
            </a:lvl7pPr>
            <a:lvl8pPr marL="3200198" indent="0">
              <a:buNone/>
              <a:defRPr sz="1600">
                <a:solidFill>
                  <a:schemeClr val="tx1">
                    <a:tint val="75000"/>
                  </a:schemeClr>
                </a:solidFill>
              </a:defRPr>
            </a:lvl8pPr>
            <a:lvl9pPr marL="365736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330815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35172" y="2012836"/>
            <a:ext cx="4544695" cy="47975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13534" y="2012836"/>
            <a:ext cx="4544695" cy="47975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312576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36565" y="402573"/>
            <a:ext cx="9223058" cy="14614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6565" y="1853560"/>
            <a:ext cx="4523809" cy="908401"/>
          </a:xfrm>
        </p:spPr>
        <p:txBody>
          <a:bodyPr anchor="b"/>
          <a:lstStyle>
            <a:lvl1pPr marL="0" indent="0">
              <a:buNone/>
              <a:defRPr sz="2400" b="1"/>
            </a:lvl1pPr>
            <a:lvl2pPr marL="457171" indent="0">
              <a:buNone/>
              <a:defRPr sz="2000" b="1"/>
            </a:lvl2pPr>
            <a:lvl3pPr marL="914343" indent="0">
              <a:buNone/>
              <a:defRPr sz="1900" b="1"/>
            </a:lvl3pPr>
            <a:lvl4pPr marL="1371513" indent="0">
              <a:buNone/>
              <a:defRPr sz="1600" b="1"/>
            </a:lvl4pPr>
            <a:lvl5pPr marL="1828685" indent="0">
              <a:buNone/>
              <a:defRPr sz="1600" b="1"/>
            </a:lvl5pPr>
            <a:lvl6pPr marL="2285856" indent="0">
              <a:buNone/>
              <a:defRPr sz="1600" b="1"/>
            </a:lvl6pPr>
            <a:lvl7pPr marL="2743027" indent="0">
              <a:buNone/>
              <a:defRPr sz="1600" b="1"/>
            </a:lvl7pPr>
            <a:lvl8pPr marL="3200198" indent="0">
              <a:buNone/>
              <a:defRPr sz="1600" b="1"/>
            </a:lvl8pPr>
            <a:lvl9pPr marL="365736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736565" y="2761961"/>
            <a:ext cx="4523809" cy="40624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13536" y="1853560"/>
            <a:ext cx="4546088" cy="908401"/>
          </a:xfrm>
        </p:spPr>
        <p:txBody>
          <a:bodyPr anchor="b"/>
          <a:lstStyle>
            <a:lvl1pPr marL="0" indent="0">
              <a:buNone/>
              <a:defRPr sz="2400" b="1"/>
            </a:lvl1pPr>
            <a:lvl2pPr marL="457171" indent="0">
              <a:buNone/>
              <a:defRPr sz="2000" b="1"/>
            </a:lvl2pPr>
            <a:lvl3pPr marL="914343" indent="0">
              <a:buNone/>
              <a:defRPr sz="1900" b="1"/>
            </a:lvl3pPr>
            <a:lvl4pPr marL="1371513" indent="0">
              <a:buNone/>
              <a:defRPr sz="1600" b="1"/>
            </a:lvl4pPr>
            <a:lvl5pPr marL="1828685" indent="0">
              <a:buNone/>
              <a:defRPr sz="1600" b="1"/>
            </a:lvl5pPr>
            <a:lvl6pPr marL="2285856" indent="0">
              <a:buNone/>
              <a:defRPr sz="1600" b="1"/>
            </a:lvl6pPr>
            <a:lvl7pPr marL="2743027" indent="0">
              <a:buNone/>
              <a:defRPr sz="1600" b="1"/>
            </a:lvl7pPr>
            <a:lvl8pPr marL="3200198" indent="0">
              <a:buNone/>
              <a:defRPr sz="1600" b="1"/>
            </a:lvl8pPr>
            <a:lvl9pPr marL="365736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13536" y="2761961"/>
            <a:ext cx="4546088" cy="406242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360248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196914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126507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6565" y="504084"/>
            <a:ext cx="3448900" cy="1764295"/>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46088" y="1088690"/>
            <a:ext cx="5413534" cy="53733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36565" y="2268380"/>
            <a:ext cx="3448900" cy="4202453"/>
          </a:xfrm>
        </p:spPr>
        <p:txBody>
          <a:bodyPr/>
          <a:lstStyle>
            <a:lvl1pPr marL="0" indent="0">
              <a:buNone/>
              <a:defRPr sz="1600"/>
            </a:lvl1pPr>
            <a:lvl2pPr marL="457171" indent="0">
              <a:buNone/>
              <a:defRPr sz="1400"/>
            </a:lvl2pPr>
            <a:lvl3pPr marL="914343" indent="0">
              <a:buNone/>
              <a:defRPr sz="1200"/>
            </a:lvl3pPr>
            <a:lvl4pPr marL="1371513" indent="0">
              <a:buNone/>
              <a:defRPr sz="1000"/>
            </a:lvl4pPr>
            <a:lvl5pPr marL="1828685" indent="0">
              <a:buNone/>
              <a:defRPr sz="1000"/>
            </a:lvl5pPr>
            <a:lvl6pPr marL="2285856" indent="0">
              <a:buNone/>
              <a:defRPr sz="1000"/>
            </a:lvl6pPr>
            <a:lvl7pPr marL="2743027" indent="0">
              <a:buNone/>
              <a:defRPr sz="1000"/>
            </a:lvl7pPr>
            <a:lvl8pPr marL="3200198" indent="0">
              <a:buNone/>
              <a:defRPr sz="1000"/>
            </a:lvl8pPr>
            <a:lvl9pPr marL="365736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4420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36565" y="504084"/>
            <a:ext cx="3448900" cy="1764295"/>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546088" y="1088690"/>
            <a:ext cx="5413534" cy="5373398"/>
          </a:xfrm>
        </p:spPr>
        <p:txBody>
          <a:bodyPr/>
          <a:lstStyle>
            <a:lvl1pPr marL="0" indent="0">
              <a:buNone/>
              <a:defRPr sz="3200"/>
            </a:lvl1pPr>
            <a:lvl2pPr marL="457171" indent="0">
              <a:buNone/>
              <a:defRPr sz="2800"/>
            </a:lvl2pPr>
            <a:lvl3pPr marL="914343" indent="0">
              <a:buNone/>
              <a:defRPr sz="2400"/>
            </a:lvl3pPr>
            <a:lvl4pPr marL="1371513" indent="0">
              <a:buNone/>
              <a:defRPr sz="2000"/>
            </a:lvl4pPr>
            <a:lvl5pPr marL="1828685" indent="0">
              <a:buNone/>
              <a:defRPr sz="2000"/>
            </a:lvl5pPr>
            <a:lvl6pPr marL="2285856" indent="0">
              <a:buNone/>
              <a:defRPr sz="2000"/>
            </a:lvl6pPr>
            <a:lvl7pPr marL="2743027" indent="0">
              <a:buNone/>
              <a:defRPr sz="2000"/>
            </a:lvl7pPr>
            <a:lvl8pPr marL="3200198" indent="0">
              <a:buNone/>
              <a:defRPr sz="2000"/>
            </a:lvl8pPr>
            <a:lvl9pPr marL="3657369" indent="0">
              <a:buNone/>
              <a:defRPr sz="2000"/>
            </a:lvl9pPr>
          </a:lstStyle>
          <a:p>
            <a:endParaRPr lang="zh-CN" altLang="en-US"/>
          </a:p>
        </p:txBody>
      </p:sp>
      <p:sp>
        <p:nvSpPr>
          <p:cNvPr id="4" name="文本占位符 3"/>
          <p:cNvSpPr>
            <a:spLocks noGrp="1"/>
          </p:cNvSpPr>
          <p:nvPr>
            <p:ph type="body" sz="half" idx="2"/>
          </p:nvPr>
        </p:nvSpPr>
        <p:spPr>
          <a:xfrm>
            <a:off x="736565" y="2268380"/>
            <a:ext cx="3448900" cy="4202453"/>
          </a:xfrm>
        </p:spPr>
        <p:txBody>
          <a:bodyPr/>
          <a:lstStyle>
            <a:lvl1pPr marL="0" indent="0">
              <a:buNone/>
              <a:defRPr sz="1600"/>
            </a:lvl1pPr>
            <a:lvl2pPr marL="457171" indent="0">
              <a:buNone/>
              <a:defRPr sz="1400"/>
            </a:lvl2pPr>
            <a:lvl3pPr marL="914343" indent="0">
              <a:buNone/>
              <a:defRPr sz="1200"/>
            </a:lvl3pPr>
            <a:lvl4pPr marL="1371513" indent="0">
              <a:buNone/>
              <a:defRPr sz="1000"/>
            </a:lvl4pPr>
            <a:lvl5pPr marL="1828685" indent="0">
              <a:buNone/>
              <a:defRPr sz="1000"/>
            </a:lvl5pPr>
            <a:lvl6pPr marL="2285856" indent="0">
              <a:buNone/>
              <a:defRPr sz="1000"/>
            </a:lvl6pPr>
            <a:lvl7pPr marL="2743027" indent="0">
              <a:buNone/>
              <a:defRPr sz="1000"/>
            </a:lvl7pPr>
            <a:lvl8pPr marL="3200198" indent="0">
              <a:buNone/>
              <a:defRPr sz="1000"/>
            </a:lvl8pPr>
            <a:lvl9pPr marL="365736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75C26D8-98CB-4DFC-80FD-A71D0FE57C50}" type="datetimeFigureOut">
              <a:rPr lang="zh-CN" altLang="en-US" smtClean="0"/>
              <a:t>2018-06-11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294532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35172" y="402573"/>
            <a:ext cx="9223058" cy="1461495"/>
          </a:xfrm>
          <a:prstGeom prst="rect">
            <a:avLst/>
          </a:prstGeom>
        </p:spPr>
        <p:txBody>
          <a:bodyPr vert="horz" lIns="91434" tIns="45717" rIns="91434" bIns="4571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5172" y="2012836"/>
            <a:ext cx="9223058" cy="4797552"/>
          </a:xfrm>
          <a:prstGeom prst="rect">
            <a:avLst/>
          </a:prstGeom>
        </p:spPr>
        <p:txBody>
          <a:bodyPr vert="horz" lIns="91434" tIns="45717" rIns="91434" bIns="4571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735172" y="7008179"/>
            <a:ext cx="2406015" cy="402567"/>
          </a:xfrm>
          <a:prstGeom prst="rect">
            <a:avLst/>
          </a:prstGeom>
        </p:spPr>
        <p:txBody>
          <a:bodyPr vert="horz" lIns="91434" tIns="45717" rIns="91434" bIns="45717" rtlCol="0" anchor="ctr"/>
          <a:lstStyle>
            <a:lvl1pPr algn="l">
              <a:defRPr sz="1200">
                <a:solidFill>
                  <a:schemeClr val="tx1">
                    <a:tint val="75000"/>
                  </a:schemeClr>
                </a:solidFill>
              </a:defRPr>
            </a:lvl1pPr>
          </a:lstStyle>
          <a:p>
            <a:fld id="{F75C26D8-98CB-4DFC-80FD-A71D0FE57C50}" type="datetimeFigureOut">
              <a:rPr lang="zh-CN" altLang="en-US" smtClean="0"/>
              <a:t>2018-06-11</a:t>
            </a:fld>
            <a:endParaRPr lang="zh-CN" altLang="en-US"/>
          </a:p>
        </p:txBody>
      </p:sp>
      <p:sp>
        <p:nvSpPr>
          <p:cNvPr id="5" name="页脚占位符 4"/>
          <p:cNvSpPr>
            <a:spLocks noGrp="1"/>
          </p:cNvSpPr>
          <p:nvPr>
            <p:ph type="ftr" sz="quarter" idx="3"/>
          </p:nvPr>
        </p:nvSpPr>
        <p:spPr>
          <a:xfrm>
            <a:off x="3542190" y="7008179"/>
            <a:ext cx="3609023" cy="40256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552214" y="7008179"/>
            <a:ext cx="2406015" cy="402567"/>
          </a:xfrm>
          <a:prstGeom prst="rect">
            <a:avLst/>
          </a:prstGeom>
        </p:spPr>
        <p:txBody>
          <a:bodyPr vert="horz" lIns="91434" tIns="45717" rIns="91434" bIns="45717" rtlCol="0" anchor="ctr"/>
          <a:lstStyle>
            <a:lvl1pPr algn="r">
              <a:defRPr sz="1200">
                <a:solidFill>
                  <a:schemeClr val="tx1">
                    <a:tint val="75000"/>
                  </a:schemeClr>
                </a:solidFill>
              </a:defRPr>
            </a:lvl1pPr>
          </a:lstStyle>
          <a:p>
            <a:fld id="{39102204-FFBA-43F7-90EB-1DEED8DE882B}" type="slidenum">
              <a:rPr lang="zh-CN" altLang="en-US" smtClean="0"/>
              <a:t>‹#›</a:t>
            </a:fld>
            <a:endParaRPr lang="zh-CN" altLang="en-US"/>
          </a:p>
        </p:txBody>
      </p:sp>
    </p:spTree>
    <p:extLst>
      <p:ext uri="{BB962C8B-B14F-4D97-AF65-F5344CB8AC3E}">
        <p14:creationId xmlns:p14="http://schemas.microsoft.com/office/powerpoint/2010/main" val="187164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7" indent="-228585"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8" indent="-228585"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9"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70"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43" rtl="0" eaLnBrk="1" latinLnBrk="0" hangingPunct="1">
        <a:defRPr sz="1900" kern="1200">
          <a:solidFill>
            <a:schemeClr val="tx1"/>
          </a:solidFill>
          <a:latin typeface="+mn-lt"/>
          <a:ea typeface="+mn-ea"/>
          <a:cs typeface="+mn-cs"/>
        </a:defRPr>
      </a:lvl1pPr>
      <a:lvl2pPr marL="457171" algn="l" defTabSz="914343" rtl="0" eaLnBrk="1" latinLnBrk="0" hangingPunct="1">
        <a:defRPr sz="1900" kern="1200">
          <a:solidFill>
            <a:schemeClr val="tx1"/>
          </a:solidFill>
          <a:latin typeface="+mn-lt"/>
          <a:ea typeface="+mn-ea"/>
          <a:cs typeface="+mn-cs"/>
        </a:defRPr>
      </a:lvl2pPr>
      <a:lvl3pPr marL="914343" algn="l" defTabSz="914343" rtl="0" eaLnBrk="1" latinLnBrk="0" hangingPunct="1">
        <a:defRPr sz="1900" kern="1200">
          <a:solidFill>
            <a:schemeClr val="tx1"/>
          </a:solidFill>
          <a:latin typeface="+mn-lt"/>
          <a:ea typeface="+mn-ea"/>
          <a:cs typeface="+mn-cs"/>
        </a:defRPr>
      </a:lvl3pPr>
      <a:lvl4pPr marL="1371513" algn="l" defTabSz="914343" rtl="0" eaLnBrk="1" latinLnBrk="0" hangingPunct="1">
        <a:defRPr sz="1900" kern="1200">
          <a:solidFill>
            <a:schemeClr val="tx1"/>
          </a:solidFill>
          <a:latin typeface="+mn-lt"/>
          <a:ea typeface="+mn-ea"/>
          <a:cs typeface="+mn-cs"/>
        </a:defRPr>
      </a:lvl4pPr>
      <a:lvl5pPr marL="1828685" algn="l" defTabSz="914343" rtl="0" eaLnBrk="1" latinLnBrk="0" hangingPunct="1">
        <a:defRPr sz="1900" kern="1200">
          <a:solidFill>
            <a:schemeClr val="tx1"/>
          </a:solidFill>
          <a:latin typeface="+mn-lt"/>
          <a:ea typeface="+mn-ea"/>
          <a:cs typeface="+mn-cs"/>
        </a:defRPr>
      </a:lvl5pPr>
      <a:lvl6pPr marL="2285856" algn="l" defTabSz="914343" rtl="0" eaLnBrk="1" latinLnBrk="0" hangingPunct="1">
        <a:defRPr sz="1900" kern="1200">
          <a:solidFill>
            <a:schemeClr val="tx1"/>
          </a:solidFill>
          <a:latin typeface="+mn-lt"/>
          <a:ea typeface="+mn-ea"/>
          <a:cs typeface="+mn-cs"/>
        </a:defRPr>
      </a:lvl6pPr>
      <a:lvl7pPr marL="2743027" algn="l" defTabSz="914343" rtl="0" eaLnBrk="1" latinLnBrk="0" hangingPunct="1">
        <a:defRPr sz="1900" kern="1200">
          <a:solidFill>
            <a:schemeClr val="tx1"/>
          </a:solidFill>
          <a:latin typeface="+mn-lt"/>
          <a:ea typeface="+mn-ea"/>
          <a:cs typeface="+mn-cs"/>
        </a:defRPr>
      </a:lvl7pPr>
      <a:lvl8pPr marL="3200198" algn="l" defTabSz="914343" rtl="0" eaLnBrk="1" latinLnBrk="0" hangingPunct="1">
        <a:defRPr sz="1900" kern="1200">
          <a:solidFill>
            <a:schemeClr val="tx1"/>
          </a:solidFill>
          <a:latin typeface="+mn-lt"/>
          <a:ea typeface="+mn-ea"/>
          <a:cs typeface="+mn-cs"/>
        </a:defRPr>
      </a:lvl8pPr>
      <a:lvl9pPr marL="3657369" algn="l" defTabSz="91434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pic.58pic.com/58pic/13/77/64/17R58PICZAq_1024.jpg"/>
          <p:cNvPicPr/>
          <p:nvPr/>
        </p:nvPicPr>
        <p:blipFill>
          <a:blip r:embed="rId2">
            <a:extLst>
              <a:ext uri="{28A0092B-C50C-407E-A947-70E740481C1C}">
                <a14:useLocalDpi xmlns:a14="http://schemas.microsoft.com/office/drawing/2010/main" val="0"/>
              </a:ext>
            </a:extLst>
          </a:blip>
          <a:srcRect/>
          <a:stretch>
            <a:fillRect/>
          </a:stretch>
        </p:blipFill>
        <p:spPr bwMode="auto">
          <a:xfrm>
            <a:off x="6" y="0"/>
            <a:ext cx="10693399" cy="7561263"/>
          </a:xfrm>
          <a:prstGeom prst="rect">
            <a:avLst/>
          </a:prstGeom>
          <a:noFill/>
          <a:ln>
            <a:noFill/>
          </a:ln>
        </p:spPr>
      </p:pic>
      <p:sp>
        <p:nvSpPr>
          <p:cNvPr id="3" name="矩形 2"/>
          <p:cNvSpPr/>
          <p:nvPr/>
        </p:nvSpPr>
        <p:spPr>
          <a:xfrm>
            <a:off x="1124125" y="406338"/>
            <a:ext cx="6435763" cy="6718891"/>
          </a:xfrm>
          <a:prstGeom prst="rect">
            <a:avLst/>
          </a:prstGeom>
        </p:spPr>
        <p:txBody>
          <a:bodyPr wrap="square" lIns="91434" tIns="45717" rIns="91434" bIns="45717">
            <a:spAutoFit/>
          </a:bodyPr>
          <a:lstStyle/>
          <a:p>
            <a:pPr algn="ct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论三部作品中的反殖民主义</a:t>
            </a:r>
          </a:p>
          <a:p>
            <a:pPr algn="ct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初二（</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8</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班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温宁昕</a:t>
            </a: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对于反殖民主义，我所了解的不多。在我心中，反殖民主义，顾名思义，就是反对殖民，寻求平等</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是正义而且正确的。这个学期，我观看了一些由名著改编的电影，其中，像《海底两万里》、《魔法风暴》、《鲁滨逊漂流记》，都或多或少反映了反殖民主义，令我感受</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颇深</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在《海底两万里》</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1954</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中，</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鹦鹉螺号</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的尼莫船长是一位风度翩翩</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博才多识的绅士。然而，他的家乡——印度——却是英国的殖民地。尼摩船长曾被关押在一座四面环海的孤岛上</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遭受</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奴役，</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被迫</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生产武器。我想，这段经历是使他变得愤世嫉俗的一个重要原因。每过一段时间，就会有一艘殖民者的船只来运走生产好的武器，以投入到战场上去。在尼摩船长逃走以后，他带着愤恨的心情，多次回到那里，</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将</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一艘艘船只</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击沉</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。尼摩船长一定是一位反殖民主义者，否则，他也不会做出如此举动。</a:t>
            </a: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在电影《</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暴风雨</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》中，土著怪物</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Caliban</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不仅被女魔头</a:t>
            </a:r>
            <a:r>
              <a:rPr lang="en-US" altLang="zh-CN" sz="1500" kern="100" dirty="0" err="1">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Prospera</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夺去了小岛，还被她奴役，每天</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为她</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不停地砍柴。于是他不停地呐喊</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咆哮</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抱怨。我想，这也是反殖民主义在这部电影中的</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具体</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体现。</a:t>
            </a: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而在《鲁宾逊漂流记》中，反殖民主义则表现的更多。电影和原著在情节上有很大出入</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比如去掉了鲁滨逊殖民非洲的黑人土著、在巴西开种植园当种植园主的经历。在鲁滨逊流落到荒岛后，与</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星期五</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的关系</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由</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小说中的主仆变成了朋友</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二人之间的情感也由“一见钟情”式的忠诚改为一波三折的升温。电影中，星期五多次奋力喊出“</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No slave</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（我不是奴隶）</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于是，鲁滨逊也随之真诚地吐出“</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We are friends</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（我们是朋友）</a:t>
            </a:r>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正是这些改动，体现出了</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影片</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强烈的反殖民主义，更表现出了对</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“自由”、</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“平等”的追求。</a:t>
            </a: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人类</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社会</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总是</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在不断</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进步的，而</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“自由”、</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“平等”正是我们永</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恒</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的追求</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但殖民</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主义</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却是</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这些思想</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的对立面。为了实现</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人类</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美好的愿望，我们一定要反对一切</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反</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人类文明</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的行为</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，殖民主义</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便</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是其</a:t>
            </a:r>
            <a:r>
              <a:rPr lang="zh-CN" altLang="en-US"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中之</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一。</a:t>
            </a:r>
            <a:endPar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endParaRPr>
          </a:p>
          <a:p>
            <a:pPr algn="just"/>
            <a:r>
              <a:rPr lang="en-US"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        </a:t>
            </a:r>
            <a:r>
              <a:rPr lang="zh-CN" altLang="zh-CN" sz="1500" kern="100" dirty="0">
                <a:solidFill>
                  <a:srgbClr val="A22E94"/>
                </a:solidFill>
                <a:latin typeface="方正姚体" panose="02010601030101010101" pitchFamily="2" charset="-122"/>
                <a:ea typeface="方正姚体" panose="02010601030101010101" pitchFamily="2" charset="-122"/>
                <a:cs typeface="Times New Roman" panose="02020603050405020304" pitchFamily="18" charset="0"/>
              </a:rPr>
              <a:t>愿终有一天世间人人平等。</a:t>
            </a:r>
          </a:p>
        </p:txBody>
      </p:sp>
      <p:pic>
        <p:nvPicPr>
          <p:cNvPr id="4" name="图片 3"/>
          <p:cNvPicPr>
            <a:picLocks noChangeAspect="1"/>
          </p:cNvPicPr>
          <p:nvPr/>
        </p:nvPicPr>
        <p:blipFill>
          <a:blip r:embed="rId3"/>
          <a:stretch>
            <a:fillRect/>
          </a:stretch>
        </p:blipFill>
        <p:spPr>
          <a:xfrm>
            <a:off x="7771446" y="3413790"/>
            <a:ext cx="1739851" cy="1395669"/>
          </a:xfrm>
          <a:prstGeom prst="rect">
            <a:avLst/>
          </a:prstGeom>
        </p:spPr>
      </p:pic>
      <p:pic>
        <p:nvPicPr>
          <p:cNvPr id="5" name="图片 4"/>
          <p:cNvPicPr>
            <a:picLocks noChangeAspect="1"/>
          </p:cNvPicPr>
          <p:nvPr/>
        </p:nvPicPr>
        <p:blipFill>
          <a:blip r:embed="rId4"/>
          <a:stretch>
            <a:fillRect/>
          </a:stretch>
        </p:blipFill>
        <p:spPr>
          <a:xfrm>
            <a:off x="7771446" y="5058504"/>
            <a:ext cx="1739851" cy="1669614"/>
          </a:xfrm>
          <a:prstGeom prst="rect">
            <a:avLst/>
          </a:prstGeom>
        </p:spPr>
      </p:pic>
      <p:pic>
        <p:nvPicPr>
          <p:cNvPr id="6" name="图片 5"/>
          <p:cNvPicPr>
            <a:picLocks noChangeAspect="1"/>
          </p:cNvPicPr>
          <p:nvPr/>
        </p:nvPicPr>
        <p:blipFill>
          <a:blip r:embed="rId5"/>
          <a:stretch>
            <a:fillRect/>
          </a:stretch>
        </p:blipFill>
        <p:spPr>
          <a:xfrm>
            <a:off x="7766299" y="762000"/>
            <a:ext cx="1744999" cy="2402754"/>
          </a:xfrm>
          <a:prstGeom prst="rect">
            <a:avLst/>
          </a:prstGeom>
        </p:spPr>
      </p:pic>
    </p:spTree>
    <p:extLst>
      <p:ext uri="{BB962C8B-B14F-4D97-AF65-F5344CB8AC3E}">
        <p14:creationId xmlns:p14="http://schemas.microsoft.com/office/powerpoint/2010/main" val="302794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pic109.nipic.com/file/20160909/20792811_104333203032_2.jpg"/>
          <p:cNvPicPr/>
          <p:nvPr/>
        </p:nvPicPr>
        <p:blipFill>
          <a:blip r:embed="rId2">
            <a:extLst>
              <a:ext uri="{28A0092B-C50C-407E-A947-70E740481C1C}">
                <a14:useLocalDpi xmlns:a14="http://schemas.microsoft.com/office/drawing/2010/main" val="0"/>
              </a:ext>
            </a:extLst>
          </a:blip>
          <a:srcRect/>
          <a:stretch>
            <a:fillRect/>
          </a:stretch>
        </p:blipFill>
        <p:spPr bwMode="auto">
          <a:xfrm>
            <a:off x="2" y="-1596267"/>
            <a:ext cx="10693399" cy="10753796"/>
          </a:xfrm>
          <a:prstGeom prst="rect">
            <a:avLst/>
          </a:prstGeom>
          <a:noFill/>
          <a:ln>
            <a:noFill/>
          </a:ln>
        </p:spPr>
      </p:pic>
      <p:sp>
        <p:nvSpPr>
          <p:cNvPr id="3" name="矩形 2"/>
          <p:cNvSpPr/>
          <p:nvPr/>
        </p:nvSpPr>
        <p:spPr>
          <a:xfrm>
            <a:off x="2269088" y="1878939"/>
            <a:ext cx="5633597" cy="4770537"/>
          </a:xfrm>
          <a:prstGeom prst="rect">
            <a:avLst/>
          </a:prstGeom>
          <a:ln>
            <a:solidFill>
              <a:schemeClr val="tx1"/>
            </a:solidFill>
            <a:prstDash val="lgDash"/>
          </a:ln>
          <a:effectLst>
            <a:glow rad="228600">
              <a:schemeClr val="accent6">
                <a:satMod val="175000"/>
                <a:alpha val="40000"/>
              </a:schemeClr>
            </a:glow>
          </a:effectLst>
        </p:spPr>
        <p:txBody>
          <a:bodyPr wrap="square" lIns="91434" tIns="45717" rIns="91434" bIns="45717">
            <a:spAutoFit/>
          </a:bodyPr>
          <a:lstStyle/>
          <a:p>
            <a:pPr algn="just"/>
            <a:r>
              <a:rPr lang="en-US" altLang="zh-CN" dirty="0">
                <a:solidFill>
                  <a:prstClr val="black"/>
                </a:solidFill>
              </a:rPr>
              <a:t>        </a:t>
            </a:r>
            <a:r>
              <a:rPr lang="en-US" altLang="zh-CN" i="1" dirty="0">
                <a:solidFill>
                  <a:prstClr val="black"/>
                </a:solidFill>
              </a:rPr>
              <a:t>Robinson Crusoe </a:t>
            </a:r>
            <a:r>
              <a:rPr lang="en-US" altLang="zh-CN" dirty="0">
                <a:solidFill>
                  <a:prstClr val="black"/>
                </a:solidFill>
              </a:rPr>
              <a:t>is a novel written by Daniel Defoe that was first published in 1719. It describes the legendary experience of Robinson drifting on an island, overcoming difficulties and his hard pioneering experiences. </a:t>
            </a:r>
          </a:p>
          <a:p>
            <a:pPr algn="just"/>
            <a:r>
              <a:rPr lang="en-US" altLang="zh-CN" dirty="0">
                <a:solidFill>
                  <a:prstClr val="black"/>
                </a:solidFill>
              </a:rPr>
              <a:t>        At first Robinson lived alone on a small island, having to plant crops to feed himself and build a log cabin to live in. He experienced various hardships and ultimately survived. All the time he tried hard to return to human world. And he finally came back to England after spending 28 years on the island. </a:t>
            </a:r>
          </a:p>
          <a:p>
            <a:pPr algn="just"/>
            <a:r>
              <a:rPr lang="en-US" altLang="zh-CN" dirty="0">
                <a:solidFill>
                  <a:prstClr val="black"/>
                </a:solidFill>
              </a:rPr>
              <a:t>        This novel gives me some inspirations. For example, I learn that we can’t give up easily when facing difficulties and that we should believe ourselves and rely on ourselves no matter how hard the situation we are in. I like this novel. </a:t>
            </a:r>
            <a:endParaRPr lang="zh-CN" altLang="en-US"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690" y="384104"/>
            <a:ext cx="1737678" cy="134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45992" y="701605"/>
            <a:ext cx="3894003" cy="477048"/>
          </a:xfrm>
          <a:prstGeom prst="rect">
            <a:avLst/>
          </a:prstGeom>
        </p:spPr>
        <p:txBody>
          <a:bodyPr wrap="none" lIns="91434" tIns="45717" rIns="91434" bIns="45717">
            <a:spAutoFit/>
          </a:bodyPr>
          <a:lstStyle/>
          <a:p>
            <a:r>
              <a:rPr lang="en-US" altLang="zh-CN" sz="2500" b="1" dirty="0">
                <a:solidFill>
                  <a:srgbClr val="780262"/>
                </a:solidFill>
                <a:latin typeface="Jokerman" pitchFamily="82" charset="0"/>
              </a:rPr>
              <a:t>About </a:t>
            </a:r>
            <a:r>
              <a:rPr lang="en-US" altLang="zh-CN" sz="2500" b="1" i="1" dirty="0">
                <a:solidFill>
                  <a:srgbClr val="780262"/>
                </a:solidFill>
                <a:latin typeface="Jokerman" pitchFamily="82" charset="0"/>
              </a:rPr>
              <a:t>Robinson Crusoe</a:t>
            </a:r>
            <a:endParaRPr lang="zh-CN" altLang="zh-CN" sz="2500" b="1" i="1" dirty="0">
              <a:solidFill>
                <a:srgbClr val="780262"/>
              </a:solidFill>
              <a:latin typeface="Jokerman" pitchFamily="82" charset="0"/>
            </a:endParaRPr>
          </a:p>
        </p:txBody>
      </p:sp>
      <p:sp>
        <p:nvSpPr>
          <p:cNvPr id="7" name="矩形 6"/>
          <p:cNvSpPr/>
          <p:nvPr/>
        </p:nvSpPr>
        <p:spPr>
          <a:xfrm>
            <a:off x="3337290" y="1208530"/>
            <a:ext cx="2170775" cy="384715"/>
          </a:xfrm>
          <a:prstGeom prst="rect">
            <a:avLst/>
          </a:prstGeom>
        </p:spPr>
        <p:txBody>
          <a:bodyPr wrap="none" lIns="91434" tIns="45717" rIns="91434" bIns="45717">
            <a:spAutoFit/>
          </a:bodyPr>
          <a:lstStyle/>
          <a:p>
            <a:r>
              <a:rPr lang="zh-CN" altLang="en-US" dirty="0">
                <a:solidFill>
                  <a:srgbClr val="780262"/>
                </a:solidFill>
                <a:latin typeface="华文行楷" pitchFamily="2" charset="-122"/>
                <a:ea typeface="华文行楷" pitchFamily="2" charset="-122"/>
              </a:rPr>
              <a:t>初</a:t>
            </a:r>
            <a:r>
              <a:rPr lang="zh-CN" altLang="en-US" dirty="0" smtClean="0">
                <a:solidFill>
                  <a:srgbClr val="780262"/>
                </a:solidFill>
                <a:latin typeface="华文行楷" pitchFamily="2" charset="-122"/>
                <a:ea typeface="华文行楷" pitchFamily="2" charset="-122"/>
              </a:rPr>
              <a:t>二</a:t>
            </a:r>
            <a:r>
              <a:rPr lang="en-US" altLang="zh-CN" dirty="0" smtClean="0">
                <a:solidFill>
                  <a:srgbClr val="780262"/>
                </a:solidFill>
                <a:latin typeface="华文行楷" pitchFamily="2" charset="-122"/>
                <a:ea typeface="华文行楷" pitchFamily="2" charset="-122"/>
              </a:rPr>
              <a:t>8</a:t>
            </a:r>
            <a:r>
              <a:rPr lang="zh-CN" altLang="en-US" dirty="0" smtClean="0">
                <a:solidFill>
                  <a:srgbClr val="780262"/>
                </a:solidFill>
                <a:latin typeface="华文行楷" pitchFamily="2" charset="-122"/>
                <a:ea typeface="华文行楷" pitchFamily="2" charset="-122"/>
              </a:rPr>
              <a:t>班       </a:t>
            </a:r>
            <a:r>
              <a:rPr lang="zh-CN" altLang="zh-CN" dirty="0" smtClean="0">
                <a:solidFill>
                  <a:srgbClr val="780262"/>
                </a:solidFill>
                <a:latin typeface="华文行楷" pitchFamily="2" charset="-122"/>
                <a:ea typeface="华文行楷" pitchFamily="2" charset="-122"/>
              </a:rPr>
              <a:t>方</a:t>
            </a:r>
            <a:r>
              <a:rPr lang="zh-CN" altLang="zh-CN" dirty="0">
                <a:solidFill>
                  <a:srgbClr val="780262"/>
                </a:solidFill>
                <a:latin typeface="华文行楷" pitchFamily="2" charset="-122"/>
                <a:ea typeface="华文行楷" pitchFamily="2" charset="-122"/>
              </a:rPr>
              <a:t>嘉林</a:t>
            </a:r>
            <a:endParaRPr lang="zh-CN" altLang="en-US" dirty="0">
              <a:solidFill>
                <a:srgbClr val="780262"/>
              </a:solidFill>
              <a:latin typeface="华文行楷" pitchFamily="2" charset="-122"/>
              <a:ea typeface="华文行楷" pitchFamily="2" charset="-122"/>
            </a:endParaRPr>
          </a:p>
        </p:txBody>
      </p:sp>
    </p:spTree>
    <p:extLst>
      <p:ext uri="{BB962C8B-B14F-4D97-AF65-F5344CB8AC3E}">
        <p14:creationId xmlns:p14="http://schemas.microsoft.com/office/powerpoint/2010/main" val="3312911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uploads.oh100.com/allimg/1710/164-1G0310R051-52.jpg"/>
          <p:cNvPicPr/>
          <p:nvPr/>
        </p:nvPicPr>
        <p:blipFill>
          <a:blip r:embed="rId2">
            <a:extLst>
              <a:ext uri="{28A0092B-C50C-407E-A947-70E740481C1C}">
                <a14:useLocalDpi xmlns:a14="http://schemas.microsoft.com/office/drawing/2010/main" val="0"/>
              </a:ext>
            </a:extLst>
          </a:blip>
          <a:srcRect/>
          <a:stretch>
            <a:fillRect/>
          </a:stretch>
        </p:blipFill>
        <p:spPr bwMode="auto">
          <a:xfrm>
            <a:off x="77072" y="80419"/>
            <a:ext cx="4621390" cy="3578172"/>
          </a:xfrm>
          <a:prstGeom prst="rect">
            <a:avLst/>
          </a:prstGeom>
          <a:noFill/>
          <a:ln>
            <a:noFill/>
          </a:ln>
        </p:spPr>
      </p:pic>
      <p:pic>
        <p:nvPicPr>
          <p:cNvPr id="3" name="图片 2"/>
          <p:cNvPicPr>
            <a:picLocks noChangeAspect="1"/>
          </p:cNvPicPr>
          <p:nvPr/>
        </p:nvPicPr>
        <p:blipFill>
          <a:blip r:embed="rId3"/>
          <a:stretch>
            <a:fillRect/>
          </a:stretch>
        </p:blipFill>
        <p:spPr>
          <a:xfrm>
            <a:off x="78513" y="3761092"/>
            <a:ext cx="4619950" cy="3575947"/>
          </a:xfrm>
          <a:prstGeom prst="rect">
            <a:avLst/>
          </a:prstGeom>
        </p:spPr>
      </p:pic>
      <p:pic>
        <p:nvPicPr>
          <p:cNvPr id="4" name="图片 3"/>
          <p:cNvPicPr>
            <a:picLocks noChangeAspect="1"/>
          </p:cNvPicPr>
          <p:nvPr/>
        </p:nvPicPr>
        <p:blipFill>
          <a:blip r:embed="rId3"/>
          <a:stretch>
            <a:fillRect/>
          </a:stretch>
        </p:blipFill>
        <p:spPr>
          <a:xfrm>
            <a:off x="5988371" y="82645"/>
            <a:ext cx="4619950" cy="3575947"/>
          </a:xfrm>
          <a:prstGeom prst="rect">
            <a:avLst/>
          </a:prstGeom>
        </p:spPr>
      </p:pic>
      <p:pic>
        <p:nvPicPr>
          <p:cNvPr id="5" name="图片 4"/>
          <p:cNvPicPr>
            <a:picLocks noChangeAspect="1"/>
          </p:cNvPicPr>
          <p:nvPr/>
        </p:nvPicPr>
        <p:blipFill>
          <a:blip r:embed="rId3"/>
          <a:stretch>
            <a:fillRect/>
          </a:stretch>
        </p:blipFill>
        <p:spPr>
          <a:xfrm>
            <a:off x="5988369" y="3761092"/>
            <a:ext cx="4619950" cy="3575947"/>
          </a:xfrm>
          <a:prstGeom prst="rect">
            <a:avLst/>
          </a:prstGeom>
        </p:spPr>
      </p:pic>
      <p:pic>
        <p:nvPicPr>
          <p:cNvPr id="6" name="图片 5"/>
          <p:cNvPicPr>
            <a:picLocks noChangeAspect="1"/>
          </p:cNvPicPr>
          <p:nvPr/>
        </p:nvPicPr>
        <p:blipFill>
          <a:blip r:embed="rId4"/>
          <a:stretch>
            <a:fillRect/>
          </a:stretch>
        </p:blipFill>
        <p:spPr>
          <a:xfrm>
            <a:off x="4694235" y="3062315"/>
            <a:ext cx="1259661" cy="1004292"/>
          </a:xfrm>
          <a:prstGeom prst="rect">
            <a:avLst/>
          </a:prstGeom>
        </p:spPr>
      </p:pic>
      <p:pic>
        <p:nvPicPr>
          <p:cNvPr id="9" name="图片 8"/>
          <p:cNvPicPr>
            <a:picLocks noChangeAspect="1"/>
          </p:cNvPicPr>
          <p:nvPr/>
        </p:nvPicPr>
        <p:blipFill>
          <a:blip r:embed="rId5"/>
          <a:stretch>
            <a:fillRect/>
          </a:stretch>
        </p:blipFill>
        <p:spPr>
          <a:xfrm>
            <a:off x="4734650" y="4329885"/>
            <a:ext cx="1198068" cy="935908"/>
          </a:xfrm>
          <a:prstGeom prst="rect">
            <a:avLst/>
          </a:prstGeom>
        </p:spPr>
      </p:pic>
      <p:pic>
        <p:nvPicPr>
          <p:cNvPr id="10" name="图片 9"/>
          <p:cNvPicPr>
            <a:picLocks noChangeAspect="1"/>
          </p:cNvPicPr>
          <p:nvPr/>
        </p:nvPicPr>
        <p:blipFill>
          <a:blip r:embed="rId6"/>
          <a:stretch>
            <a:fillRect/>
          </a:stretch>
        </p:blipFill>
        <p:spPr>
          <a:xfrm>
            <a:off x="4692328" y="513745"/>
            <a:ext cx="1265795" cy="927071"/>
          </a:xfrm>
          <a:prstGeom prst="rect">
            <a:avLst/>
          </a:prstGeom>
        </p:spPr>
      </p:pic>
      <p:pic>
        <p:nvPicPr>
          <p:cNvPr id="11" name="图片 10"/>
          <p:cNvPicPr>
            <a:picLocks noChangeAspect="1"/>
          </p:cNvPicPr>
          <p:nvPr/>
        </p:nvPicPr>
        <p:blipFill>
          <a:blip r:embed="rId7"/>
          <a:stretch>
            <a:fillRect/>
          </a:stretch>
        </p:blipFill>
        <p:spPr>
          <a:xfrm>
            <a:off x="4706936" y="1739900"/>
            <a:ext cx="1259661" cy="991082"/>
          </a:xfrm>
          <a:prstGeom prst="rect">
            <a:avLst/>
          </a:prstGeom>
        </p:spPr>
      </p:pic>
      <p:pic>
        <p:nvPicPr>
          <p:cNvPr id="13" name="图片 12"/>
          <p:cNvPicPr>
            <a:picLocks noChangeAspect="1"/>
          </p:cNvPicPr>
          <p:nvPr/>
        </p:nvPicPr>
        <p:blipFill>
          <a:blip r:embed="rId8"/>
          <a:stretch>
            <a:fillRect/>
          </a:stretch>
        </p:blipFill>
        <p:spPr>
          <a:xfrm>
            <a:off x="4729254" y="5549065"/>
            <a:ext cx="1214121" cy="859274"/>
          </a:xfrm>
          <a:prstGeom prst="rect">
            <a:avLst/>
          </a:prstGeom>
        </p:spPr>
      </p:pic>
      <p:sp>
        <p:nvSpPr>
          <p:cNvPr id="15" name="矩形 14"/>
          <p:cNvSpPr/>
          <p:nvPr/>
        </p:nvSpPr>
        <p:spPr>
          <a:xfrm>
            <a:off x="254000" y="586483"/>
            <a:ext cx="4203699" cy="2585317"/>
          </a:xfrm>
          <a:prstGeom prst="rect">
            <a:avLst/>
          </a:prstGeom>
        </p:spPr>
        <p:txBody>
          <a:bodyPr wrap="square" lIns="91434" tIns="45717" rIns="91434" bIns="45717">
            <a:spAutoFit/>
          </a:bodyPr>
          <a:lstStyle/>
          <a:p>
            <a:pPr algn="just"/>
            <a:r>
              <a:rPr lang="en-US" altLang="zh-CN" sz="1800" b="1" i="1" dirty="0" smtClean="0">
                <a:latin typeface="Gabriola" panose="04040605051002020D02" pitchFamily="82" charset="0"/>
              </a:rPr>
              <a:t>        </a:t>
            </a:r>
            <a:r>
              <a:rPr lang="en-US" altLang="zh-CN" sz="1800" i="1" dirty="0" smtClean="0">
                <a:latin typeface="Gabriola" panose="04040605051002020D02" pitchFamily="82" charset="0"/>
              </a:rPr>
              <a:t>Robinson </a:t>
            </a:r>
            <a:r>
              <a:rPr lang="en-US" altLang="zh-CN" sz="1800" i="1" dirty="0">
                <a:latin typeface="Gabriola" panose="04040605051002020D02" pitchFamily="82" charset="0"/>
              </a:rPr>
              <a:t>Crusoe </a:t>
            </a:r>
            <a:r>
              <a:rPr lang="en-US" altLang="zh-CN" sz="1800" dirty="0">
                <a:latin typeface="Gabriola" panose="04040605051002020D02" pitchFamily="82" charset="0"/>
              </a:rPr>
              <a:t>is a novel by the British writer Daniel Defoe. The book was first published in April 25, 1719. The main story is that the hero, Robinson Crusoe, was born in a middle class family and lived in the four seas. Once on a voyage to Africa, he met a storm, drifting only on an unmanned desert island and starting a secluded life. With his strong will and unremitting efforts, he survived on the desert island and returned to his hometown after 28 years, 2 months and 19 days.</a:t>
            </a:r>
            <a:endParaRPr lang="zh-CN" altLang="en-US" sz="1800" dirty="0">
              <a:latin typeface="Gabriola" panose="04040605051002020D02" pitchFamily="82" charset="0"/>
            </a:endParaRPr>
          </a:p>
        </p:txBody>
      </p:sp>
      <p:sp>
        <p:nvSpPr>
          <p:cNvPr id="16" name="矩形 15"/>
          <p:cNvSpPr/>
          <p:nvPr/>
        </p:nvSpPr>
        <p:spPr>
          <a:xfrm>
            <a:off x="254000" y="4329885"/>
            <a:ext cx="4203699" cy="2723817"/>
          </a:xfrm>
          <a:prstGeom prst="rect">
            <a:avLst/>
          </a:prstGeom>
        </p:spPr>
        <p:txBody>
          <a:bodyPr wrap="square" lIns="91434" tIns="45717" rIns="91434" bIns="45717">
            <a:spAutoFit/>
          </a:bodyPr>
          <a:lstStyle/>
          <a:p>
            <a:pPr algn="just"/>
            <a:r>
              <a:rPr lang="zh-CN" altLang="en-US" dirty="0" smtClean="0">
                <a:latin typeface="华文行楷" panose="02010800040101010101" pitchFamily="2" charset="-122"/>
                <a:ea typeface="华文行楷" panose="02010800040101010101" pitchFamily="2" charset="-122"/>
              </a:rPr>
              <a:t>        丹尼尔</a:t>
            </a:r>
            <a:r>
              <a:rPr lang="en-US" altLang="zh-CN" dirty="0" smtClean="0">
                <a:latin typeface="华文行楷" panose="02010800040101010101" pitchFamily="2" charset="-122"/>
                <a:ea typeface="华文行楷" panose="02010800040101010101" pitchFamily="2" charset="-122"/>
              </a:rPr>
              <a:t>·</a:t>
            </a:r>
            <a:r>
              <a:rPr lang="zh-CN" altLang="en-US" dirty="0" smtClean="0">
                <a:latin typeface="华文行楷" panose="02010800040101010101" pitchFamily="2" charset="-122"/>
                <a:ea typeface="华文行楷" panose="02010800040101010101" pitchFamily="2" charset="-122"/>
              </a:rPr>
              <a:t>笛福</a:t>
            </a:r>
            <a:r>
              <a:rPr lang="zh-CN" altLang="en-US" dirty="0">
                <a:latin typeface="华文行楷" panose="02010800040101010101" pitchFamily="2" charset="-122"/>
                <a:ea typeface="华文行楷" panose="02010800040101010101" pitchFamily="2" charset="-122"/>
              </a:rPr>
              <a:t>生活的时代，正是英国资本主义开始大规模发展的年代。</a:t>
            </a:r>
            <a:r>
              <a:rPr lang="en-US" altLang="zh-CN" dirty="0">
                <a:latin typeface="华文行楷" panose="02010800040101010101" pitchFamily="2" charset="-122"/>
                <a:ea typeface="华文行楷" panose="02010800040101010101" pitchFamily="2" charset="-122"/>
              </a:rPr>
              <a:t>1702</a:t>
            </a:r>
            <a:r>
              <a:rPr lang="zh-CN" altLang="en-US" dirty="0">
                <a:latin typeface="华文行楷" panose="02010800040101010101" pitchFamily="2" charset="-122"/>
                <a:ea typeface="华文行楷" panose="02010800040101010101" pitchFamily="2" charset="-122"/>
              </a:rPr>
              <a:t>年，他发表</a:t>
            </a:r>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消灭不同教派的捷径</a:t>
            </a:r>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，讽刺政府的宗教政策，因而被捕，并被判处枷示三次。出狱后，从事编辑报刊，还写了不少政治、经济方面的小册子，因言论关系又曾三次被捕。</a:t>
            </a:r>
            <a:r>
              <a:rPr lang="en-US" altLang="zh-CN" dirty="0">
                <a:latin typeface="华文行楷" panose="02010800040101010101" pitchFamily="2" charset="-122"/>
                <a:ea typeface="华文行楷" panose="02010800040101010101" pitchFamily="2" charset="-122"/>
              </a:rPr>
              <a:t>1719</a:t>
            </a:r>
            <a:r>
              <a:rPr lang="zh-CN" altLang="en-US" dirty="0">
                <a:latin typeface="华文行楷" panose="02010800040101010101" pitchFamily="2" charset="-122"/>
                <a:ea typeface="华文行楷" panose="02010800040101010101" pitchFamily="2" charset="-122"/>
              </a:rPr>
              <a:t>年，笛福发表了他的第一部小说</a:t>
            </a:r>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鲁滨逊漂流记</a:t>
            </a:r>
            <a:r>
              <a:rPr lang="en-US" altLang="zh-CN" dirty="0">
                <a:latin typeface="华文行楷" panose="02010800040101010101" pitchFamily="2" charset="-122"/>
                <a:ea typeface="华文行楷" panose="02010800040101010101" pitchFamily="2" charset="-122"/>
              </a:rPr>
              <a:t>》</a:t>
            </a:r>
            <a:r>
              <a:rPr lang="zh-CN" altLang="en-US" dirty="0">
                <a:latin typeface="华文行楷" panose="02010800040101010101" pitchFamily="2" charset="-122"/>
                <a:ea typeface="华文行楷" panose="02010800040101010101" pitchFamily="2" charset="-122"/>
              </a:rPr>
              <a:t>。</a:t>
            </a:r>
          </a:p>
        </p:txBody>
      </p:sp>
      <p:sp>
        <p:nvSpPr>
          <p:cNvPr id="17" name="矩形 16"/>
          <p:cNvSpPr/>
          <p:nvPr/>
        </p:nvSpPr>
        <p:spPr>
          <a:xfrm>
            <a:off x="6273190" y="707046"/>
            <a:ext cx="4140810" cy="2800761"/>
          </a:xfrm>
          <a:prstGeom prst="rect">
            <a:avLst/>
          </a:prstGeom>
        </p:spPr>
        <p:txBody>
          <a:bodyPr wrap="square" lIns="91434" tIns="45717" rIns="91434" bIns="45717">
            <a:spAutoFit/>
          </a:bodyPr>
          <a:lstStyle/>
          <a:p>
            <a:pPr algn="just"/>
            <a:r>
              <a:rPr lang="zh-CN" altLang="en-US" sz="1600" dirty="0">
                <a:latin typeface="华文行楷" panose="02010800040101010101" pitchFamily="2" charset="-122"/>
                <a:ea typeface="华文行楷" panose="02010800040101010101" pitchFamily="2" charset="-122"/>
              </a:rPr>
              <a:t>        作品之中的海岛其实就是作者心中的英格兰。在文艺复兴之前，英伦岛上的环境是自由、令人神往的。而在工业出现之后，小岛的平静被打破，随之而来的是机器的突突声和人类的嘈杂声。所以除了鲁滨逊的不断进取的精神之外，此小说吸引读者的另一个因素就是海岛的自由环境</a:t>
            </a:r>
            <a:r>
              <a:rPr lang="en-US" altLang="zh-CN" sz="1600" dirty="0">
                <a:latin typeface="华文行楷" panose="02010800040101010101" pitchFamily="2" charset="-122"/>
                <a:ea typeface="华文行楷" panose="02010800040101010101" pitchFamily="2" charset="-122"/>
              </a:rPr>
              <a:t>——</a:t>
            </a:r>
            <a:r>
              <a:rPr lang="zh-CN" altLang="en-US" sz="1600" dirty="0">
                <a:latin typeface="华文行楷" panose="02010800040101010101" pitchFamily="2" charset="-122"/>
                <a:ea typeface="华文行楷" panose="02010800040101010101" pitchFamily="2" charset="-122"/>
              </a:rPr>
              <a:t>远离尘嚣，远离工业文明的独立空间。鲁滨逊在海岛上的经历代表了人们心中的梦想</a:t>
            </a:r>
            <a:r>
              <a:rPr lang="en-US" altLang="zh-CN" sz="1600" dirty="0">
                <a:latin typeface="华文行楷" panose="02010800040101010101" pitchFamily="2" charset="-122"/>
                <a:ea typeface="华文行楷" panose="02010800040101010101" pitchFamily="2" charset="-122"/>
              </a:rPr>
              <a:t>——</a:t>
            </a:r>
            <a:r>
              <a:rPr lang="zh-CN" altLang="en-US" sz="1600" dirty="0">
                <a:latin typeface="华文行楷" panose="02010800040101010101" pitchFamily="2" charset="-122"/>
                <a:ea typeface="华文行楷" panose="02010800040101010101" pitchFamily="2" charset="-122"/>
              </a:rPr>
              <a:t>凭借自己的双手，人们也能创造出自己理想中的人间乐园。</a:t>
            </a:r>
          </a:p>
        </p:txBody>
      </p:sp>
      <p:sp>
        <p:nvSpPr>
          <p:cNvPr id="7" name="文本框 6"/>
          <p:cNvSpPr txBox="1"/>
          <p:nvPr/>
        </p:nvSpPr>
        <p:spPr>
          <a:xfrm>
            <a:off x="477318" y="323919"/>
            <a:ext cx="4437582" cy="646325"/>
          </a:xfrm>
          <a:prstGeom prst="rect">
            <a:avLst/>
          </a:prstGeom>
          <a:noFill/>
        </p:spPr>
        <p:txBody>
          <a:bodyPr wrap="square" lIns="91434" tIns="45717" rIns="91434" bIns="45717" rtlCol="0">
            <a:spAutoFit/>
          </a:bodyPr>
          <a:lstStyle/>
          <a:p>
            <a:r>
              <a:rPr lang="en-US" altLang="zh-CN" sz="1800" dirty="0" smtClean="0">
                <a:solidFill>
                  <a:srgbClr val="FF0000"/>
                </a:solidFill>
                <a:latin typeface="Ravie" panose="04040805050809020602" pitchFamily="82" charset="0"/>
              </a:rPr>
              <a:t>About </a:t>
            </a:r>
            <a:r>
              <a:rPr lang="en-US" altLang="zh-CN" sz="1800" i="1" dirty="0" smtClean="0">
                <a:solidFill>
                  <a:srgbClr val="FF0000"/>
                </a:solidFill>
                <a:latin typeface="Ravie" panose="04040805050809020602" pitchFamily="82" charset="0"/>
              </a:rPr>
              <a:t>Robinson </a:t>
            </a:r>
            <a:r>
              <a:rPr lang="en-US" altLang="zh-CN" sz="1800" i="1" dirty="0">
                <a:solidFill>
                  <a:srgbClr val="FF0000"/>
                </a:solidFill>
                <a:latin typeface="Ravie" panose="04040805050809020602" pitchFamily="82" charset="0"/>
              </a:rPr>
              <a:t>Crusoe</a:t>
            </a:r>
          </a:p>
          <a:p>
            <a:endParaRPr lang="zh-CN" altLang="en-US" sz="1800" dirty="0">
              <a:solidFill>
                <a:srgbClr val="FF0000"/>
              </a:solidFill>
              <a:latin typeface="Ravie" panose="04040805050809020602" pitchFamily="82" charset="0"/>
            </a:endParaRPr>
          </a:p>
        </p:txBody>
      </p:sp>
      <p:sp>
        <p:nvSpPr>
          <p:cNvPr id="18" name="文本框 17"/>
          <p:cNvSpPr txBox="1"/>
          <p:nvPr/>
        </p:nvSpPr>
        <p:spPr>
          <a:xfrm>
            <a:off x="505995" y="3994770"/>
            <a:ext cx="3598996" cy="369326"/>
          </a:xfrm>
          <a:prstGeom prst="rect">
            <a:avLst/>
          </a:prstGeom>
          <a:noFill/>
        </p:spPr>
        <p:txBody>
          <a:bodyPr wrap="square" lIns="91434" tIns="45717" rIns="91434" bIns="45717" rtlCol="0">
            <a:spAutoFit/>
          </a:bodyPr>
          <a:lstStyle/>
          <a:p>
            <a:r>
              <a:rPr lang="en-US" altLang="zh-CN" sz="1800" dirty="0" smtClean="0">
                <a:solidFill>
                  <a:srgbClr val="FF0000"/>
                </a:solidFill>
                <a:latin typeface="Ravie" panose="04040805050809020602" pitchFamily="82" charset="0"/>
              </a:rPr>
              <a:t>About Daniel Defoe</a:t>
            </a:r>
            <a:endParaRPr lang="zh-CN" altLang="en-US" sz="1800" dirty="0">
              <a:solidFill>
                <a:srgbClr val="FF0000"/>
              </a:solidFill>
              <a:latin typeface="Ravie" panose="04040805050809020602" pitchFamily="82" charset="0"/>
            </a:endParaRPr>
          </a:p>
        </p:txBody>
      </p:sp>
      <p:sp>
        <p:nvSpPr>
          <p:cNvPr id="19" name="文本框 18"/>
          <p:cNvSpPr txBox="1"/>
          <p:nvPr/>
        </p:nvSpPr>
        <p:spPr>
          <a:xfrm>
            <a:off x="6653521" y="3982596"/>
            <a:ext cx="2895332" cy="384715"/>
          </a:xfrm>
          <a:prstGeom prst="rect">
            <a:avLst/>
          </a:prstGeom>
          <a:noFill/>
        </p:spPr>
        <p:txBody>
          <a:bodyPr wrap="none" lIns="91434" tIns="45717" rIns="91434" bIns="45717" rtlCol="0">
            <a:spAutoFit/>
          </a:bodyPr>
          <a:lstStyle/>
          <a:p>
            <a:r>
              <a:rPr lang="en-US" altLang="zh-CN" dirty="0" smtClean="0">
                <a:solidFill>
                  <a:srgbClr val="FF0000"/>
                </a:solidFill>
                <a:latin typeface="Ravie" panose="04040805050809020602" pitchFamily="82" charset="0"/>
              </a:rPr>
              <a:t>What do I learn?</a:t>
            </a:r>
            <a:endParaRPr lang="zh-CN" altLang="en-US" dirty="0">
              <a:solidFill>
                <a:srgbClr val="FF0000"/>
              </a:solidFill>
              <a:latin typeface="Ravie" panose="04040805050809020602" pitchFamily="82" charset="0"/>
            </a:endParaRPr>
          </a:p>
        </p:txBody>
      </p:sp>
      <p:sp>
        <p:nvSpPr>
          <p:cNvPr id="20" name="文本框 19"/>
          <p:cNvSpPr txBox="1"/>
          <p:nvPr/>
        </p:nvSpPr>
        <p:spPr>
          <a:xfrm>
            <a:off x="6483969" y="311492"/>
            <a:ext cx="3561731" cy="369326"/>
          </a:xfrm>
          <a:prstGeom prst="rect">
            <a:avLst/>
          </a:prstGeom>
          <a:noFill/>
        </p:spPr>
        <p:txBody>
          <a:bodyPr wrap="square" lIns="91434" tIns="45717" rIns="91434" bIns="45717" rtlCol="0">
            <a:spAutoFit/>
          </a:bodyPr>
          <a:lstStyle/>
          <a:p>
            <a:r>
              <a:rPr lang="en-US" altLang="zh-CN" sz="1800" dirty="0" smtClean="0">
                <a:solidFill>
                  <a:srgbClr val="FF0000"/>
                </a:solidFill>
                <a:latin typeface="Ravie" panose="04040805050809020602" pitchFamily="82" charset="0"/>
              </a:rPr>
              <a:t>About the features</a:t>
            </a:r>
            <a:endParaRPr lang="zh-CN" altLang="en-US" sz="1800" dirty="0">
              <a:solidFill>
                <a:srgbClr val="FF0000"/>
              </a:solidFill>
              <a:latin typeface="Ravie" panose="04040805050809020602" pitchFamily="82" charset="0"/>
            </a:endParaRPr>
          </a:p>
        </p:txBody>
      </p:sp>
      <p:sp>
        <p:nvSpPr>
          <p:cNvPr id="8" name="矩形 7"/>
          <p:cNvSpPr/>
          <p:nvPr/>
        </p:nvSpPr>
        <p:spPr>
          <a:xfrm>
            <a:off x="4473330" y="6552911"/>
            <a:ext cx="1701470" cy="830991"/>
          </a:xfrm>
          <a:prstGeom prst="rect">
            <a:avLst/>
          </a:prstGeom>
          <a:ln w="76200">
            <a:noFill/>
          </a:ln>
          <a:effectLst>
            <a:innerShdw blurRad="63500" dist="50800" dir="18900000">
              <a:prstClr val="black">
                <a:alpha val="50000"/>
              </a:prstClr>
            </a:innerShdw>
          </a:effectLst>
        </p:spPr>
        <p:txBody>
          <a:bodyPr wrap="square" lIns="91434" tIns="45717" rIns="91434" bIns="45717">
            <a:spAutoFit/>
          </a:bodyPr>
          <a:lstStyle/>
          <a:p>
            <a:pPr algn="ctr"/>
            <a:r>
              <a:rPr lang="zh-CN" altLang="en-US" sz="2400" b="1" dirty="0">
                <a:solidFill>
                  <a:srgbClr val="CC00CC"/>
                </a:solidFill>
                <a:latin typeface="华文彩云" pitchFamily="2" charset="-122"/>
                <a:ea typeface="华文彩云" pitchFamily="2" charset="-122"/>
                <a:cs typeface="Times New Roman" panose="02020603050405020304" pitchFamily="18" charset="0"/>
              </a:rPr>
              <a:t>初二</a:t>
            </a:r>
            <a:r>
              <a:rPr lang="en-US" altLang="zh-CN" sz="2400" b="1" dirty="0">
                <a:solidFill>
                  <a:srgbClr val="CC00CC"/>
                </a:solidFill>
                <a:latin typeface="华文彩云" pitchFamily="2" charset="-122"/>
                <a:ea typeface="华文彩云" pitchFamily="2" charset="-122"/>
                <a:cs typeface="Times New Roman" panose="02020603050405020304" pitchFamily="18" charset="0"/>
              </a:rPr>
              <a:t>7</a:t>
            </a:r>
            <a:r>
              <a:rPr lang="zh-CN" altLang="en-US" sz="2400" b="1" dirty="0">
                <a:solidFill>
                  <a:srgbClr val="CC00CC"/>
                </a:solidFill>
                <a:latin typeface="华文彩云" pitchFamily="2" charset="-122"/>
                <a:ea typeface="华文彩云" pitchFamily="2" charset="-122"/>
                <a:cs typeface="Times New Roman" panose="02020603050405020304" pitchFamily="18" charset="0"/>
              </a:rPr>
              <a:t>班</a:t>
            </a:r>
          </a:p>
          <a:p>
            <a:pPr algn="ctr"/>
            <a:r>
              <a:rPr lang="zh-CN" altLang="en-US" sz="2400" b="1" dirty="0">
                <a:solidFill>
                  <a:srgbClr val="CC00CC"/>
                </a:solidFill>
                <a:latin typeface="华文彩云" pitchFamily="2" charset="-122"/>
                <a:ea typeface="华文彩云" pitchFamily="2" charset="-122"/>
                <a:cs typeface="Times New Roman" panose="02020603050405020304" pitchFamily="18" charset="0"/>
              </a:rPr>
              <a:t>许辰阳</a:t>
            </a:r>
          </a:p>
        </p:txBody>
      </p:sp>
      <p:sp>
        <p:nvSpPr>
          <p:cNvPr id="12" name="矩形 11"/>
          <p:cNvSpPr/>
          <p:nvPr/>
        </p:nvSpPr>
        <p:spPr>
          <a:xfrm>
            <a:off x="6159500" y="4288202"/>
            <a:ext cx="4254499" cy="2769983"/>
          </a:xfrm>
          <a:prstGeom prst="rect">
            <a:avLst/>
          </a:prstGeom>
        </p:spPr>
        <p:txBody>
          <a:bodyPr wrap="square" lIns="91434" tIns="45717" rIns="91434" bIns="45717">
            <a:spAutoFit/>
          </a:bodyPr>
          <a:lstStyle/>
          <a:p>
            <a:pPr algn="just"/>
            <a:r>
              <a:rPr lang="en-US" altLang="zh-CN" sz="1450" dirty="0"/>
              <a:t>    I especially admire Robinson Crusoe for his spirit of never giving up in adversity. Living alone on a desert island for many years, he managed to survive in the extreme harsh environment. I think that’s what we should learn from him. When facing difficulties in real life, we should have confidence in ourselves and be brave enough to overcome difficulties, always maintaining a positive and optimistic attitude. Besides, we should be self-reliant and try to create every possible means to make life better. Finally, we should learn diligently as many useful skills as possible, for they may help us survive in a similar harsh situation. </a:t>
            </a:r>
            <a:endParaRPr lang="zh-CN" altLang="en-US" sz="1450" dirty="0"/>
          </a:p>
        </p:txBody>
      </p:sp>
    </p:spTree>
    <p:extLst>
      <p:ext uri="{BB962C8B-B14F-4D97-AF65-F5344CB8AC3E}">
        <p14:creationId xmlns:p14="http://schemas.microsoft.com/office/powerpoint/2010/main" val="393021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6534</TotalTime>
  <Words>1107</Words>
  <Application>Microsoft Office PowerPoint</Application>
  <PresentationFormat>自定义</PresentationFormat>
  <Paragraphs>23</Paragraphs>
  <Slides>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vt:i4>
      </vt:variant>
    </vt:vector>
  </HeadingPairs>
  <TitlesOfParts>
    <vt:vector size="15" baseType="lpstr">
      <vt:lpstr>方正姚体</vt:lpstr>
      <vt:lpstr>华文彩云</vt:lpstr>
      <vt:lpstr>华文行楷</vt:lpstr>
      <vt:lpstr>宋体</vt:lpstr>
      <vt:lpstr>Arial</vt:lpstr>
      <vt:lpstr>Calibri</vt:lpstr>
      <vt:lpstr>Calibri Light</vt:lpstr>
      <vt:lpstr>Gabriola</vt:lpstr>
      <vt:lpstr>Jokerman</vt:lpstr>
      <vt:lpstr>Ravie</vt:lpstr>
      <vt:lpstr>Times New Roman</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101</dc:creator>
  <cp:lastModifiedBy>101</cp:lastModifiedBy>
  <cp:revision>351</cp:revision>
  <cp:lastPrinted>2017-12-18T03:24:12Z</cp:lastPrinted>
  <dcterms:created xsi:type="dcterms:W3CDTF">2017-12-14T00:29:48Z</dcterms:created>
  <dcterms:modified xsi:type="dcterms:W3CDTF">2018-06-11T07:17:22Z</dcterms:modified>
</cp:coreProperties>
</file>